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8" r:id="rId3"/>
    <p:sldId id="317" r:id="rId4"/>
    <p:sldId id="329" r:id="rId5"/>
    <p:sldId id="330" r:id="rId6"/>
    <p:sldId id="331" r:id="rId7"/>
    <p:sldId id="333" r:id="rId8"/>
    <p:sldId id="337" r:id="rId9"/>
    <p:sldId id="345" r:id="rId10"/>
    <p:sldId id="357" r:id="rId11"/>
    <p:sldId id="344" r:id="rId12"/>
    <p:sldId id="335" r:id="rId13"/>
    <p:sldId id="341" r:id="rId14"/>
    <p:sldId id="332" r:id="rId15"/>
    <p:sldId id="340" r:id="rId16"/>
    <p:sldId id="334" r:id="rId17"/>
    <p:sldId id="336" r:id="rId18"/>
    <p:sldId id="339" r:id="rId19"/>
    <p:sldId id="338" r:id="rId20"/>
    <p:sldId id="342" r:id="rId21"/>
    <p:sldId id="343" r:id="rId22"/>
  </p:sldIdLst>
  <p:sldSz cx="12192000" cy="6858000"/>
  <p:notesSz cx="6858000" cy="9144000"/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B5F7D32-6DF2-42C0-834F-53E1EFD933E1}">
          <p14:sldIdLst>
            <p14:sldId id="258"/>
            <p14:sldId id="317"/>
          </p14:sldIdLst>
        </p14:section>
        <p14:section name="content mould" id="{36449602-2662-42D9-872A-1FE7CC33CBA9}">
          <p14:sldIdLst>
            <p14:sldId id="329"/>
            <p14:sldId id="330"/>
            <p14:sldId id="331"/>
            <p14:sldId id="333"/>
            <p14:sldId id="337"/>
            <p14:sldId id="345"/>
            <p14:sldId id="357"/>
            <p14:sldId id="344"/>
            <p14:sldId id="335"/>
            <p14:sldId id="341"/>
          </p14:sldIdLst>
        </p14:section>
        <p14:section name="content part" id="{BDF28326-BE8D-4AD0-A663-1FEC91D87506}">
          <p14:sldIdLst>
            <p14:sldId id="332"/>
            <p14:sldId id="340"/>
            <p14:sldId id="334"/>
            <p14:sldId id="336"/>
            <p14:sldId id="339"/>
            <p14:sldId id="338"/>
          </p14:sldIdLst>
        </p14:section>
        <p14:section name="proposal part optimization" id="{6F826376-7A83-4B0E-84A4-2BDA6F25354D}">
          <p14:sldIdLst>
            <p14:sldId id="342"/>
            <p14:sldId id="3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A4386E"/>
    <a:srgbClr val="A83770"/>
    <a:srgbClr val="66FFFF"/>
    <a:srgbClr val="B2B2B2"/>
    <a:srgbClr val="5F5F5F"/>
    <a:srgbClr val="292929"/>
    <a:srgbClr val="4D4D4D"/>
    <a:srgbClr val="0000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660"/>
  </p:normalViewPr>
  <p:slideViewPr>
    <p:cSldViewPr showGuides="1">
      <p:cViewPr varScale="1">
        <p:scale>
          <a:sx n="64" d="100"/>
          <a:sy n="64" d="100"/>
        </p:scale>
        <p:origin x="78" y="966"/>
      </p:cViewPr>
      <p:guideLst>
        <p:guide orient="horz" pos="2228"/>
        <p:guide pos="38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3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smtClean="0"/>
            </a:fld>
            <a:r>
              <a:rPr lang="en-US" altLang="zh-CN" dirty="0"/>
              <a:t>/15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066630"/>
            <a:ext cx="4943872" cy="777876"/>
          </a:xfrm>
          <a:prstGeom prst="rect">
            <a:avLst/>
          </a:prstGeom>
          <a:solidFill>
            <a:schemeClr val="accent5">
              <a:lumMod val="50000"/>
              <a:alpha val="12000"/>
            </a:scheme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1451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4EB2FB86-019D-4692-9680-51D4C71C831A}" type="datetime1">
              <a:rPr lang="zh-CN" altLang="de-DE"/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99524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91516132-7336-442B-8B90-FA61219AA241}" type="slidenum">
              <a:rPr lang="en-US" altLang="zh-CN" smtClean="0"/>
            </a:fld>
            <a:r>
              <a:rPr lang="en-US" altLang="zh-CN" dirty="0"/>
              <a:t>/15</a:t>
            </a:r>
            <a:endParaRPr lang="en-US" altLang="zh-CN" dirty="0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92618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Achim Rolfs</a:t>
            </a:r>
            <a:endParaRPr lang="en-US" altLang="zh-CN" sz="1400" dirty="0">
              <a:solidFill>
                <a:srgbClr val="000099"/>
              </a:solidFill>
            </a:endParaRP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1327381" y="206365"/>
            <a:ext cx="2432051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500" i="1" dirty="0">
                <a:solidFill>
                  <a:srgbClr val="B2B2B2"/>
                </a:solidFill>
                <a:latin typeface="Arial Black" panose="020B0A04020102020204" pitchFamily="34" charset="0"/>
              </a:rPr>
              <a:t>DFM</a:t>
            </a:r>
            <a:r>
              <a:rPr lang="en-US" altLang="zh-CN" sz="2000" i="1" dirty="0">
                <a:solidFill>
                  <a:srgbClr val="B2B2B2"/>
                </a:solidFill>
                <a:latin typeface="Arial Black" panose="020B0A04020102020204" pitchFamily="34" charset="0"/>
              </a:rPr>
              <a:t> </a:t>
            </a:r>
            <a:endParaRPr lang="en-US" altLang="zh-CN" sz="2000" i="1" dirty="0">
              <a:solidFill>
                <a:srgbClr val="B2B2B2"/>
              </a:solidFill>
              <a:latin typeface="Arial Black" panose="020B0A04020102020204" pitchFamily="34" charset="0"/>
            </a:endParaRP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0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3692" y="140715"/>
            <a:ext cx="887760" cy="653064"/>
          </a:xfrm>
          <a:prstGeom prst="rect">
            <a:avLst/>
          </a:prstGeom>
        </p:spPr>
      </p:pic>
      <p:graphicFrame>
        <p:nvGraphicFramePr>
          <p:cNvPr id="9" name="Group 45"/>
          <p:cNvGraphicFramePr>
            <a:graphicFrameLocks noGrp="1"/>
          </p:cNvGraphicFramePr>
          <p:nvPr userDrawn="1"/>
        </p:nvGraphicFramePr>
        <p:xfrm>
          <a:off x="5105053" y="6080124"/>
          <a:ext cx="7039618" cy="777876"/>
        </p:xfrm>
        <a:graphic>
          <a:graphicData uri="http://schemas.openxmlformats.org/drawingml/2006/table">
            <a:tbl>
              <a:tblPr/>
              <a:tblGrid>
                <a:gridCol w="1075497"/>
                <a:gridCol w="2764057"/>
                <a:gridCol w="1670507"/>
                <a:gridCol w="1529557"/>
              </a:tblGrid>
              <a:tr h="2592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Customer Comment. (please give your approval and comments)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Wingdings" panose="05000000000000000000" pitchFamily="2" charset="2"/>
                        </a:rPr>
                        <a:t>OK or NG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Approval By:</a:t>
                      </a:r>
                      <a:endParaRPr kumimoji="0" lang="en-US" altLang="zh-CN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Date</a:t>
                      </a:r>
                      <a:endParaRPr kumimoji="0" lang="en-US" altLang="zh-CN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7.png"/><Relationship Id="rId2" Type="http://schemas.openxmlformats.org/officeDocument/2006/relationships/tags" Target="../tags/tag3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image" Target="../media/image22.png"/><Relationship Id="rId7" Type="http://schemas.openxmlformats.org/officeDocument/2006/relationships/image" Target="../media/image21.png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image" Target="../media/image20.png"/><Relationship Id="rId1" Type="http://schemas.openxmlformats.org/officeDocument/2006/relationships/tags" Target="../tags/tag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image" Target="../media/image26.png"/><Relationship Id="rId4" Type="http://schemas.openxmlformats.org/officeDocument/2006/relationships/tags" Target="../tags/tag11.xml"/><Relationship Id="rId3" Type="http://schemas.openxmlformats.org/officeDocument/2006/relationships/image" Target="../media/image25.png"/><Relationship Id="rId22" Type="http://schemas.openxmlformats.org/officeDocument/2006/relationships/slideLayout" Target="../slideLayouts/slideLayout6.xml"/><Relationship Id="rId21" Type="http://schemas.openxmlformats.org/officeDocument/2006/relationships/tags" Target="../tags/tag26.xml"/><Relationship Id="rId20" Type="http://schemas.openxmlformats.org/officeDocument/2006/relationships/tags" Target="../tags/tag25.xml"/><Relationship Id="rId2" Type="http://schemas.openxmlformats.org/officeDocument/2006/relationships/image" Target="../media/image24.png"/><Relationship Id="rId19" Type="http://schemas.openxmlformats.org/officeDocument/2006/relationships/tags" Target="../tags/tag24.xml"/><Relationship Id="rId18" Type="http://schemas.openxmlformats.org/officeDocument/2006/relationships/tags" Target="../tags/tag23.xml"/><Relationship Id="rId17" Type="http://schemas.openxmlformats.org/officeDocument/2006/relationships/image" Target="../media/image27.png"/><Relationship Id="rId16" Type="http://schemas.openxmlformats.org/officeDocument/2006/relationships/tags" Target="../tags/tag22.xml"/><Relationship Id="rId15" Type="http://schemas.openxmlformats.org/officeDocument/2006/relationships/tags" Target="../tags/tag21.xml"/><Relationship Id="rId14" Type="http://schemas.openxmlformats.org/officeDocument/2006/relationships/tags" Target="../tags/tag20.xml"/><Relationship Id="rId13" Type="http://schemas.openxmlformats.org/officeDocument/2006/relationships/tags" Target="../tags/tag19.xml"/><Relationship Id="rId12" Type="http://schemas.openxmlformats.org/officeDocument/2006/relationships/tags" Target="../tags/tag18.xml"/><Relationship Id="rId11" Type="http://schemas.openxmlformats.org/officeDocument/2006/relationships/tags" Target="../tags/tag17.xml"/><Relationship Id="rId10" Type="http://schemas.openxmlformats.org/officeDocument/2006/relationships/tags" Target="../tags/tag16.xml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7" Type="http://schemas.openxmlformats.org/officeDocument/2006/relationships/image" Target="../media/image29.png"/><Relationship Id="rId6" Type="http://schemas.openxmlformats.org/officeDocument/2006/relationships/image" Target="../media/image28.png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E356410-B022-4422-B161-D8C696547E99}" type="datetime1">
              <a:rPr lang="zh-CN" altLang="en-US"/>
            </a:fld>
            <a:endParaRPr lang="zh-CN" altLang="zh-CN"/>
          </a:p>
        </p:txBody>
      </p:sp>
      <p:graphicFrame>
        <p:nvGraphicFramePr>
          <p:cNvPr id="2111" name="Group 63"/>
          <p:cNvGraphicFramePr>
            <a:graphicFrameLocks noGrp="1"/>
          </p:cNvGraphicFramePr>
          <p:nvPr/>
        </p:nvGraphicFramePr>
        <p:xfrm>
          <a:off x="191344" y="980728"/>
          <a:ext cx="4104456" cy="5127362"/>
        </p:xfrm>
        <a:graphic>
          <a:graphicData uri="http://schemas.openxmlformats.org/drawingml/2006/table">
            <a:tbl>
              <a:tblPr/>
              <a:tblGrid>
                <a:gridCol w="1296144"/>
                <a:gridCol w="2808312"/>
              </a:tblGrid>
              <a:tr h="349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KTK mould Nr.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10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WZ-1278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05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Customer mould Nr.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/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Valid CAD file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1-11730-11XX_C010303-03__G66_96_SPRITZLING_LI_GURTROSSETE_C-SAEULE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1-11732-11XX_C010292-03__G66_96_SPRITZLING_LI_ABDECKUNG_GURTSCHLITZ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name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de-DE" sz="110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+mn-ea"/>
                        </a:rPr>
                        <a:t>ABDECKUNG LI</a:t>
                      </a:r>
                      <a:endParaRPr lang="de-DE" sz="1100" dirty="0">
                        <a:solidFill>
                          <a:srgbClr val="000099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  <a:sym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de-DE" sz="110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+mn-ea"/>
                        </a:rPr>
                        <a:t>GURTROSETTE LI</a:t>
                      </a:r>
                      <a:endParaRPr lang="de-DE" sz="11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  <a:sym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number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11732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11730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9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Material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GB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Color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100" b="0" dirty="0">
                          <a:solidFill>
                            <a:srgbClr val="000099"/>
                          </a:solidFill>
                          <a:sym typeface="+mn-ea"/>
                        </a:rPr>
                        <a:t>black</a:t>
                      </a:r>
                      <a:endParaRPr kumimoji="0" lang="en-GB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flow direction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0,6%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cross direction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0,6%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Surface cavity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/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7367405" y="1340768"/>
            <a:ext cx="15616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b="1" dirty="0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Cavities  : 1+1</a:t>
            </a:r>
            <a:endParaRPr lang="en-US" altLang="zh-CN" b="1" dirty="0">
              <a:solidFill>
                <a:schemeClr val="tx1"/>
              </a:solidFill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27800" y="1772920"/>
            <a:ext cx="3966845" cy="3781425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761" y="3861683"/>
            <a:ext cx="4104456" cy="41494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lifter  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5730" y="1125220"/>
            <a:ext cx="4472305" cy="415163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320480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 body size check with mould spec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5765015" y="980172"/>
            <a:ext cx="8905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/>
              <a:t>TOP  </a:t>
            </a:r>
            <a:endParaRPr lang="zh-CN" altLang="en-US"/>
          </a:p>
        </p:txBody>
      </p:sp>
      <p:graphicFrame>
        <p:nvGraphicFramePr>
          <p:cNvPr id="39" name="Tabelle 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07315" y="980440"/>
          <a:ext cx="3911600" cy="352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900"/>
                <a:gridCol w="977900"/>
                <a:gridCol w="977900"/>
                <a:gridCol w="977900"/>
              </a:tblGrid>
              <a:tr h="440055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layout 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o.k. / n. o. k. 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tie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bar horizontal 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tie bar vertikal 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mold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hight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min 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mold hight max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centering ring cavity 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centering ring core 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sym typeface="+mn-e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nuzzle radius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de-DE" sz="1000" b="0" i="0" u="none" strike="noStrike" dirty="0" err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7032228" y="5229329"/>
            <a:ext cx="275844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模具尺寸：</a:t>
            </a:r>
            <a:r>
              <a:rPr lang="en-US" altLang="zh-CN" dirty="0"/>
              <a:t>350x350x294mm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 flipH="1" flipV="1">
            <a:off x="1199515" y="4500880"/>
            <a:ext cx="191770" cy="36004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3" name="矩形 12"/>
          <p:cNvSpPr/>
          <p:nvPr/>
        </p:nvSpPr>
        <p:spPr>
          <a:xfrm>
            <a:off x="695358" y="4797714"/>
            <a:ext cx="1605280" cy="337185"/>
          </a:xfrm>
          <a:prstGeom prst="rect">
            <a:avLst/>
          </a:prstGeom>
          <a:solidFill>
            <a:srgbClr val="B2B2B2"/>
          </a:solidFill>
        </p:spPr>
        <p:txBody>
          <a:bodyPr wrap="none">
            <a:sp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/>
                </a:solidFill>
              </a:rPr>
              <a:t>请提供机台信息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4515" y="1224280"/>
            <a:ext cx="3444240" cy="379920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7. Additional mould proposal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requirements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Rectangle 1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99456" y="4653136"/>
            <a:ext cx="3816424" cy="72008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Cavity side:  S.P.I. A-3 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8" name="Rectangle 1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464152" y="4653136"/>
            <a:ext cx="3816424" cy="72008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Core side: </a:t>
            </a:r>
            <a:r>
              <a:rPr lang="en-US" altLang="zh-CN" dirty="0" err="1">
                <a:solidFill>
                  <a:schemeClr val="tx1"/>
                </a:solidFill>
              </a:rPr>
              <a:t>S.P.I B 2</a:t>
            </a:r>
            <a:endParaRPr lang="en-US" altLang="zh-CN" dirty="0" err="1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225" y="1090930"/>
            <a:ext cx="3735070" cy="34334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6180" y="1299210"/>
            <a:ext cx="3328670" cy="301688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4592" y="1268760"/>
            <a:ext cx="61926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9771" y="1268760"/>
            <a:ext cx="61926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直接连接符 13"/>
          <p:cNvCxnSpPr/>
          <p:nvPr>
            <p:custDataLst>
              <p:tags r:id="rId4"/>
            </p:custDataLst>
          </p:nvPr>
        </p:nvCxnSpPr>
        <p:spPr bwMode="auto">
          <a:xfrm>
            <a:off x="5087620" y="1268889"/>
            <a:ext cx="0" cy="4536504"/>
          </a:xfrm>
          <a:prstGeom prst="lin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TextBox 14"/>
          <p:cNvSpPr txBox="1"/>
          <p:nvPr>
            <p:custDataLst>
              <p:tags r:id="rId5"/>
            </p:custDataLst>
          </p:nvPr>
        </p:nvSpPr>
        <p:spPr>
          <a:xfrm>
            <a:off x="1226192" y="5168225"/>
            <a:ext cx="264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Li ZIERLEISTE Abschluss TVKL VO</a:t>
            </a:r>
            <a:endParaRPr lang="zh-CN" altLang="en-US" sz="1200" dirty="0"/>
          </a:p>
        </p:txBody>
      </p:sp>
      <p:sp>
        <p:nvSpPr>
          <p:cNvPr id="16" name="TextBox 15"/>
          <p:cNvSpPr txBox="1"/>
          <p:nvPr>
            <p:custDataLst>
              <p:tags r:id="rId6"/>
            </p:custDataLst>
          </p:nvPr>
        </p:nvSpPr>
        <p:spPr>
          <a:xfrm>
            <a:off x="7536160" y="5168225"/>
            <a:ext cx="2724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Re ZIERLEISTE Abschluss TVKL VO</a:t>
            </a:r>
            <a:endParaRPr lang="zh-CN" altLang="en-US" sz="12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44450" y="1124585"/>
            <a:ext cx="3877945" cy="358330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428230" y="4438650"/>
            <a:ext cx="28327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箭头所指红色面出后模有倒扣，建议减胶拔模</a:t>
            </a:r>
            <a:r>
              <a:rPr lang="en-US" altLang="zh-CN"/>
              <a:t>0.5-1</a:t>
            </a:r>
            <a:r>
              <a:rPr lang="zh-CN" altLang="en-US"/>
              <a:t>°出后模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7890" y="1029335"/>
            <a:ext cx="2792730" cy="3263265"/>
          </a:xfrm>
          <a:prstGeom prst="rect">
            <a:avLst/>
          </a:prstGeom>
        </p:spPr>
      </p:pic>
      <p:cxnSp>
        <p:nvCxnSpPr>
          <p:cNvPr id="5" name="直接箭头连接符 4"/>
          <p:cNvCxnSpPr>
            <a:stCxn id="11" idx="0"/>
          </p:cNvCxnSpPr>
          <p:nvPr/>
        </p:nvCxnSpPr>
        <p:spPr>
          <a:xfrm flipV="1">
            <a:off x="8844915" y="1700530"/>
            <a:ext cx="851535" cy="273812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Proposal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Important measurement based on 2D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72170" y="1292225"/>
            <a:ext cx="2490470" cy="34099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755" y="1028700"/>
            <a:ext cx="2591435" cy="18103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36930"/>
            <a:ext cx="2683510" cy="214249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Wall thickness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07098" y="1052736"/>
            <a:ext cx="893558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98386" y="1052736"/>
            <a:ext cx="893558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>
            <p:custDataLst>
              <p:tags r:id="rId7"/>
            </p:custDataLst>
          </p:nvPr>
        </p:nvSpPr>
        <p:spPr>
          <a:xfrm>
            <a:off x="1226192" y="5384249"/>
            <a:ext cx="264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Li ZIERLEISTE Abschluss TVKL VO</a:t>
            </a:r>
            <a:endParaRPr lang="zh-CN" altLang="en-US" sz="1200" dirty="0"/>
          </a:p>
        </p:txBody>
      </p:sp>
      <p:sp>
        <p:nvSpPr>
          <p:cNvPr id="12" name="TextBox 11"/>
          <p:cNvSpPr txBox="1"/>
          <p:nvPr>
            <p:custDataLst>
              <p:tags r:id="rId8"/>
            </p:custDataLst>
          </p:nvPr>
        </p:nvSpPr>
        <p:spPr>
          <a:xfrm>
            <a:off x="7536160" y="5384249"/>
            <a:ext cx="2724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Re ZIERLEISTE Abschluss TVKL VO</a:t>
            </a:r>
            <a:endParaRPr lang="zh-CN" altLang="en-US" sz="1200" dirty="0"/>
          </a:p>
        </p:txBody>
      </p:sp>
      <p:cxnSp>
        <p:nvCxnSpPr>
          <p:cNvPr id="13" name="直接连接符 12"/>
          <p:cNvCxnSpPr/>
          <p:nvPr>
            <p:custDataLst>
              <p:tags r:id="rId9"/>
            </p:custDataLst>
          </p:nvPr>
        </p:nvCxnSpPr>
        <p:spPr bwMode="auto">
          <a:xfrm>
            <a:off x="6096000" y="1124744"/>
            <a:ext cx="0" cy="4536504"/>
          </a:xfrm>
          <a:prstGeom prst="lin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矩形 5"/>
          <p:cNvSpPr/>
          <p:nvPr>
            <p:custDataLst>
              <p:tags r:id="rId10"/>
            </p:custDataLst>
          </p:nvPr>
        </p:nvSpPr>
        <p:spPr>
          <a:xfrm>
            <a:off x="478823" y="4829464"/>
            <a:ext cx="4962525" cy="583565"/>
          </a:xfrm>
          <a:prstGeom prst="rect">
            <a:avLst/>
          </a:prstGeom>
          <a:solidFill>
            <a:srgbClr val="B2B2B2"/>
          </a:solidFill>
        </p:spPr>
        <p:txBody>
          <a:bodyPr wrap="none">
            <a:sp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The area where arrow pointed has risk of sink marks.</a:t>
            </a:r>
            <a:endParaRPr lang="en-US" dirty="0">
              <a:solidFill>
                <a:schemeClr val="tx1"/>
              </a:solidFill>
            </a:endParaRPr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Please check and confirm.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>
            <p:custDataLst>
              <p:tags r:id="rId11"/>
            </p:custDataLst>
          </p:nvPr>
        </p:nvSpPr>
        <p:spPr>
          <a:xfrm>
            <a:off x="6671978" y="4725324"/>
            <a:ext cx="4962525" cy="583565"/>
          </a:xfrm>
          <a:prstGeom prst="rect">
            <a:avLst/>
          </a:prstGeom>
          <a:solidFill>
            <a:srgbClr val="B2B2B2"/>
          </a:solidFill>
        </p:spPr>
        <p:txBody>
          <a:bodyPr wrap="none">
            <a:sp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The area where arrow pointed has risk of sink marks.</a:t>
            </a:r>
            <a:endParaRPr lang="en-US" dirty="0">
              <a:solidFill>
                <a:schemeClr val="tx1"/>
              </a:solidFill>
            </a:endParaRPr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Please check and confirm.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8" name="直接箭头连接符 27"/>
          <p:cNvCxnSpPr/>
          <p:nvPr>
            <p:custDataLst>
              <p:tags r:id="rId12"/>
            </p:custDataLst>
          </p:nvPr>
        </p:nvCxnSpPr>
        <p:spPr>
          <a:xfrm flipV="1">
            <a:off x="704192" y="1282757"/>
            <a:ext cx="995680" cy="199453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9" name="文本框 10"/>
          <p:cNvSpPr txBox="1"/>
          <p:nvPr>
            <p:custDataLst>
              <p:tags r:id="rId13"/>
            </p:custDataLst>
          </p:nvPr>
        </p:nvSpPr>
        <p:spPr>
          <a:xfrm>
            <a:off x="47328" y="3258608"/>
            <a:ext cx="187220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骨位减胶根部做到</a:t>
            </a:r>
            <a:r>
              <a:rPr lang="en-US" altLang="zh-CN" dirty="0"/>
              <a:t>1.0mm</a:t>
            </a:r>
            <a:endParaRPr lang="en-US" altLang="zh-CN" dirty="0"/>
          </a:p>
        </p:txBody>
      </p:sp>
      <p:cxnSp>
        <p:nvCxnSpPr>
          <p:cNvPr id="35" name="直接箭头连接符 34"/>
          <p:cNvCxnSpPr/>
          <p:nvPr>
            <p:custDataLst>
              <p:tags r:id="rId14"/>
            </p:custDataLst>
          </p:nvPr>
        </p:nvCxnSpPr>
        <p:spPr>
          <a:xfrm flipV="1">
            <a:off x="9552186" y="2348922"/>
            <a:ext cx="567055" cy="237617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37" name="文本框 10"/>
          <p:cNvSpPr txBox="1"/>
          <p:nvPr>
            <p:custDataLst>
              <p:tags r:id="rId15"/>
            </p:custDataLst>
          </p:nvPr>
        </p:nvSpPr>
        <p:spPr>
          <a:xfrm>
            <a:off x="6209030" y="3258820"/>
            <a:ext cx="21189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建议红色面减胶处理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1840230" y="2190115"/>
            <a:ext cx="2866390" cy="2639060"/>
          </a:xfrm>
          <a:prstGeom prst="rect">
            <a:avLst/>
          </a:prstGeom>
        </p:spPr>
      </p:pic>
      <p:cxnSp>
        <p:nvCxnSpPr>
          <p:cNvPr id="8" name="直接箭头连接符 7"/>
          <p:cNvCxnSpPr/>
          <p:nvPr>
            <p:custDataLst>
              <p:tags r:id="rId18"/>
            </p:custDataLst>
          </p:nvPr>
        </p:nvCxnSpPr>
        <p:spPr>
          <a:xfrm flipV="1">
            <a:off x="767692" y="1485957"/>
            <a:ext cx="1283335" cy="179895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9" name="直接箭头连接符 8"/>
          <p:cNvCxnSpPr/>
          <p:nvPr>
            <p:custDataLst>
              <p:tags r:id="rId19"/>
            </p:custDataLst>
          </p:nvPr>
        </p:nvCxnSpPr>
        <p:spPr>
          <a:xfrm flipH="1" flipV="1">
            <a:off x="263502" y="2493067"/>
            <a:ext cx="431800" cy="79184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6" name="直接箭头连接符 15"/>
          <p:cNvCxnSpPr>
            <a:stCxn id="37" idx="0"/>
          </p:cNvCxnSpPr>
          <p:nvPr>
            <p:custDataLst>
              <p:tags r:id="rId20"/>
            </p:custDataLst>
          </p:nvPr>
        </p:nvCxnSpPr>
        <p:spPr>
          <a:xfrm flipV="1">
            <a:off x="7268726" y="2133022"/>
            <a:ext cx="258445" cy="112585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7" name="直接箭头连接符 16"/>
          <p:cNvCxnSpPr/>
          <p:nvPr>
            <p:custDataLst>
              <p:tags r:id="rId21"/>
            </p:custDataLst>
          </p:nvPr>
        </p:nvCxnSpPr>
        <p:spPr>
          <a:xfrm flipV="1">
            <a:off x="9552186" y="2925502"/>
            <a:ext cx="0" cy="179959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Engraving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>
            <p:custDataLst>
              <p:tags r:id="rId1"/>
            </p:custDataLst>
          </p:nvPr>
        </p:nvSpPr>
        <p:spPr>
          <a:xfrm>
            <a:off x="1226192" y="5384249"/>
            <a:ext cx="264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Li ZIERLEISTE Abschluss TVKL VO</a:t>
            </a:r>
            <a:endParaRPr lang="zh-CN" altLang="en-US" sz="1200" dirty="0"/>
          </a:p>
        </p:txBody>
      </p:sp>
      <p:sp>
        <p:nvSpPr>
          <p:cNvPr id="10" name="TextBox 9"/>
          <p:cNvSpPr txBox="1"/>
          <p:nvPr>
            <p:custDataLst>
              <p:tags r:id="rId2"/>
            </p:custDataLst>
          </p:nvPr>
        </p:nvSpPr>
        <p:spPr>
          <a:xfrm>
            <a:off x="7536160" y="5384249"/>
            <a:ext cx="2724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Re ZIERLEISTE Abschluss TVKL VO</a:t>
            </a:r>
            <a:endParaRPr lang="zh-CN" altLang="en-US" sz="1200" dirty="0"/>
          </a:p>
        </p:txBody>
      </p:sp>
      <p:cxnSp>
        <p:nvCxnSpPr>
          <p:cNvPr id="11" name="直接连接符 10"/>
          <p:cNvCxnSpPr/>
          <p:nvPr>
            <p:custDataLst>
              <p:tags r:id="rId3"/>
            </p:custDataLst>
          </p:nvPr>
        </p:nvCxnSpPr>
        <p:spPr bwMode="auto">
          <a:xfrm>
            <a:off x="6096000" y="1124744"/>
            <a:ext cx="0" cy="4536504"/>
          </a:xfrm>
          <a:prstGeom prst="lin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矩形 2"/>
          <p:cNvSpPr/>
          <p:nvPr>
            <p:custDataLst>
              <p:tags r:id="rId4"/>
            </p:custDataLst>
          </p:nvPr>
        </p:nvSpPr>
        <p:spPr>
          <a:xfrm>
            <a:off x="767080" y="4653280"/>
            <a:ext cx="3480435" cy="706755"/>
          </a:xfrm>
          <a:prstGeom prst="rect">
            <a:avLst/>
          </a:prstGeom>
          <a:solidFill>
            <a:srgbClr val="B2B2B2"/>
          </a:solidFill>
        </p:spPr>
        <p:txBody>
          <a:bodyPr wrap="none">
            <a:no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Please check the part engraving, if </a:t>
            </a:r>
            <a:endParaRPr lang="en-US" dirty="0">
              <a:solidFill>
                <a:schemeClr val="tx1"/>
              </a:solidFill>
            </a:endParaRPr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there something need to add.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>
            <p:custDataLst>
              <p:tags r:id="rId5"/>
            </p:custDataLst>
          </p:nvPr>
        </p:nvSpPr>
        <p:spPr>
          <a:xfrm>
            <a:off x="6959600" y="4677410"/>
            <a:ext cx="3480435" cy="706755"/>
          </a:xfrm>
          <a:prstGeom prst="rect">
            <a:avLst/>
          </a:prstGeom>
          <a:solidFill>
            <a:srgbClr val="B2B2B2"/>
          </a:solidFill>
        </p:spPr>
        <p:txBody>
          <a:bodyPr wrap="none">
            <a:no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Please check the part engraving, if </a:t>
            </a:r>
            <a:endParaRPr lang="en-US" dirty="0">
              <a:solidFill>
                <a:schemeClr val="tx1"/>
              </a:solidFill>
            </a:endParaRPr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there something need to add.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670" y="1772285"/>
            <a:ext cx="4638040" cy="24180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56045" y="1700530"/>
            <a:ext cx="4587875" cy="285813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4765" y="1701165"/>
            <a:ext cx="6744970" cy="298323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080" y="1628775"/>
            <a:ext cx="4081145" cy="33185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E860F55-9E65-43CB-87CD-F282FD0ACAE4}" type="datetime1">
              <a:rPr lang="zh-CN" altLang="en-US"/>
            </a:fld>
            <a:endParaRPr lang="zh-CN" altLang="zh-CN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5468810" y="123650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 / main demolding direction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465684" y="157919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Locates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5469042" y="192188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083" name="Text Box 13"/>
          <p:cNvSpPr txBox="1">
            <a:spLocks noChangeArrowheads="1"/>
          </p:cNvSpPr>
          <p:nvPr/>
        </p:nvSpPr>
        <p:spPr bwMode="auto">
          <a:xfrm>
            <a:off x="5449674" y="3543174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474317" y="89672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5449674" y="548299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19336" y="947159"/>
            <a:ext cx="3671937" cy="400110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mould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endParaRPr lang="en-US" altLang="zh-CN" sz="11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477075" y="2697774"/>
            <a:ext cx="4236711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body size / check with mould spec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474315" y="5084448"/>
            <a:ext cx="3798473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Important measurements based on 2D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474317" y="2325350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453092" y="393072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449674" y="4313811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5464340" y="4671863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Engraving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474315" y="310324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7. Additional mould proposal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19336" y="3543174"/>
            <a:ext cx="3671937" cy="400110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part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endParaRPr lang="en-US" altLang="zh-CN" sz="11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28025" y="2276475"/>
            <a:ext cx="2570480" cy="226441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93" y="2204565"/>
            <a:ext cx="5151566" cy="3566469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 bwMode="auto">
          <a:xfrm>
            <a:off x="911290" y="981229"/>
            <a:ext cx="3426602" cy="1173582"/>
          </a:xfrm>
          <a:prstGeom prst="rect">
            <a:avLst/>
          </a:prstGeom>
          <a:solidFill>
            <a:srgbClr val="FFC000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de-DE" sz="16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Can </a:t>
            </a:r>
            <a:r>
              <a:rPr kumimoji="0" lang="de-DE" sz="16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we</a:t>
            </a:r>
            <a:r>
              <a:rPr kumimoji="0" lang="de-DE" sz="16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kumimoji="0" lang="de-DE" sz="16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change</a:t>
            </a:r>
            <a:r>
              <a:rPr kumimoji="0" lang="de-DE" sz="16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kumimoji="0" lang="de-DE" sz="16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the</a:t>
            </a:r>
            <a:r>
              <a:rPr kumimoji="0" lang="de-DE" sz="16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kumimoji="0" lang="de-DE" sz="16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subgate</a:t>
            </a:r>
            <a:r>
              <a:rPr kumimoji="0" lang="de-DE" sz="16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kumimoji="0" lang="de-DE" sz="16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to</a:t>
            </a:r>
            <a:r>
              <a:rPr kumimoji="0" lang="de-DE" sz="16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a film type </a:t>
            </a:r>
            <a:r>
              <a:rPr kumimoji="0" lang="de-DE" sz="16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with</a:t>
            </a:r>
            <a:r>
              <a:rPr kumimoji="0" lang="de-DE" sz="16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~0,7-0,8 mm </a:t>
            </a:r>
            <a:r>
              <a:rPr kumimoji="0" lang="de-DE" sz="16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thickness</a:t>
            </a:r>
            <a:r>
              <a:rPr kumimoji="0" lang="de-DE" sz="16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kumimoji="0" lang="de-DE" sz="16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by</a:t>
            </a:r>
            <a:r>
              <a:rPr kumimoji="0" lang="de-DE" sz="16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11mm </a:t>
            </a:r>
            <a:r>
              <a:rPr kumimoji="0" lang="de-DE" sz="16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width</a:t>
            </a:r>
            <a:r>
              <a:rPr kumimoji="0" lang="de-DE" sz="16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?</a:t>
            </a:r>
            <a:endParaRPr kumimoji="0" lang="en-GB" sz="16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0" name="Gerade Verbindung mit Pfeil 9"/>
          <p:cNvCxnSpPr>
            <a:endCxn id="11" idx="0"/>
          </p:cNvCxnSpPr>
          <p:nvPr/>
        </p:nvCxnSpPr>
        <p:spPr>
          <a:xfrm>
            <a:off x="3052652" y="2154760"/>
            <a:ext cx="199390" cy="12573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11" name="Ellipse 10"/>
          <p:cNvSpPr/>
          <p:nvPr/>
        </p:nvSpPr>
        <p:spPr bwMode="auto">
          <a:xfrm>
            <a:off x="2425023" y="3411736"/>
            <a:ext cx="1654332" cy="117358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GB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9818370" y="3068955"/>
            <a:ext cx="22225" cy="143065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7" name="文本框 16"/>
          <p:cNvSpPr txBox="1"/>
          <p:nvPr/>
        </p:nvSpPr>
        <p:spPr>
          <a:xfrm>
            <a:off x="9120505" y="4499610"/>
            <a:ext cx="21869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10.0X0.8mm</a:t>
            </a:r>
            <a:endParaRPr lang="en-US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6960" y="3075305"/>
            <a:ext cx="2931795" cy="24574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175" y="1195705"/>
            <a:ext cx="2619375" cy="28225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325" y="3284855"/>
            <a:ext cx="2943225" cy="26168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3885" y="960120"/>
            <a:ext cx="2856865" cy="261937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423593" y="6237312"/>
            <a:ext cx="1115169" cy="476250"/>
          </a:xfrm>
        </p:spPr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032448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lines / main demolding direction 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26192" y="5733623"/>
            <a:ext cx="264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Li ZIERLEISTE Abschluss TVKL VO</a:t>
            </a:r>
            <a:endParaRPr lang="zh-CN" altLang="en-US" sz="1200" dirty="0"/>
          </a:p>
        </p:txBody>
      </p:sp>
      <p:cxnSp>
        <p:nvCxnSpPr>
          <p:cNvPr id="34" name="直接连接符 33"/>
          <p:cNvCxnSpPr/>
          <p:nvPr/>
        </p:nvCxnSpPr>
        <p:spPr bwMode="auto">
          <a:xfrm>
            <a:off x="6096000" y="1124744"/>
            <a:ext cx="0" cy="468052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直接连接符 35"/>
          <p:cNvCxnSpPr/>
          <p:nvPr/>
        </p:nvCxnSpPr>
        <p:spPr bwMode="auto">
          <a:xfrm flipH="1">
            <a:off x="9501300" y="1504320"/>
            <a:ext cx="432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Box 11"/>
          <p:cNvSpPr txBox="1"/>
          <p:nvPr/>
        </p:nvSpPr>
        <p:spPr>
          <a:xfrm>
            <a:off x="9379076" y="893603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cavity</a:t>
            </a:r>
            <a:endParaRPr lang="zh-CN" altLang="en-US" dirty="0"/>
          </a:p>
        </p:txBody>
      </p:sp>
      <p:sp>
        <p:nvSpPr>
          <p:cNvPr id="38" name="TextBox 13"/>
          <p:cNvSpPr txBox="1"/>
          <p:nvPr/>
        </p:nvSpPr>
        <p:spPr>
          <a:xfrm>
            <a:off x="9933689" y="1351489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PL</a:t>
            </a:r>
            <a:endParaRPr lang="zh-CN" altLang="en-US" dirty="0"/>
          </a:p>
        </p:txBody>
      </p:sp>
      <p:cxnSp>
        <p:nvCxnSpPr>
          <p:cNvPr id="39" name="直接箭头连接符 38"/>
          <p:cNvCxnSpPr/>
          <p:nvPr/>
        </p:nvCxnSpPr>
        <p:spPr bwMode="auto">
          <a:xfrm flipH="1" flipV="1">
            <a:off x="9733500" y="1214573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直接箭头连接符 39"/>
          <p:cNvCxnSpPr/>
          <p:nvPr/>
        </p:nvCxnSpPr>
        <p:spPr bwMode="auto">
          <a:xfrm>
            <a:off x="9733500" y="1558721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Box 12"/>
          <p:cNvSpPr txBox="1"/>
          <p:nvPr/>
        </p:nvSpPr>
        <p:spPr>
          <a:xfrm>
            <a:off x="9447217" y="1693921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core</a:t>
            </a:r>
            <a:endParaRPr lang="zh-CN" altLang="en-US" dirty="0"/>
          </a:p>
        </p:txBody>
      </p:sp>
      <p:cxnSp>
        <p:nvCxnSpPr>
          <p:cNvPr id="43" name="直接连接符 42"/>
          <p:cNvCxnSpPr/>
          <p:nvPr/>
        </p:nvCxnSpPr>
        <p:spPr bwMode="auto">
          <a:xfrm flipH="1">
            <a:off x="10368074" y="3891795"/>
            <a:ext cx="432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11"/>
          <p:cNvSpPr txBox="1"/>
          <p:nvPr/>
        </p:nvSpPr>
        <p:spPr>
          <a:xfrm>
            <a:off x="10245850" y="4096774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cavity</a:t>
            </a:r>
            <a:endParaRPr lang="zh-CN" altLang="en-US" dirty="0"/>
          </a:p>
        </p:txBody>
      </p:sp>
      <p:sp>
        <p:nvSpPr>
          <p:cNvPr id="45" name="TextBox 12"/>
          <p:cNvSpPr txBox="1"/>
          <p:nvPr/>
        </p:nvSpPr>
        <p:spPr>
          <a:xfrm>
            <a:off x="10306626" y="3393847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core</a:t>
            </a:r>
            <a:endParaRPr lang="zh-CN" altLang="en-US" dirty="0"/>
          </a:p>
        </p:txBody>
      </p:sp>
      <p:sp>
        <p:nvSpPr>
          <p:cNvPr id="46" name="TextBox 13"/>
          <p:cNvSpPr txBox="1"/>
          <p:nvPr/>
        </p:nvSpPr>
        <p:spPr>
          <a:xfrm>
            <a:off x="10800122" y="3738964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PL</a:t>
            </a:r>
            <a:endParaRPr lang="zh-CN" altLang="en-US" dirty="0"/>
          </a:p>
        </p:txBody>
      </p:sp>
      <p:cxnSp>
        <p:nvCxnSpPr>
          <p:cNvPr id="47" name="直接箭头连接符 46"/>
          <p:cNvCxnSpPr/>
          <p:nvPr/>
        </p:nvCxnSpPr>
        <p:spPr bwMode="auto">
          <a:xfrm flipH="1" flipV="1">
            <a:off x="10600274" y="3636702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直接箭头连接符 47"/>
          <p:cNvCxnSpPr/>
          <p:nvPr/>
        </p:nvCxnSpPr>
        <p:spPr bwMode="auto">
          <a:xfrm>
            <a:off x="10600274" y="3946196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7536160" y="5708858"/>
            <a:ext cx="2724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Re ZIERLEISTE Abschluss TVKL VO</a:t>
            </a:r>
            <a:endParaRPr lang="zh-CN" altLang="en-US" sz="1200" dirty="0"/>
          </a:p>
        </p:txBody>
      </p:sp>
      <p:cxnSp>
        <p:nvCxnSpPr>
          <p:cNvPr id="9" name="直接连接符 8"/>
          <p:cNvCxnSpPr/>
          <p:nvPr/>
        </p:nvCxnSpPr>
        <p:spPr bwMode="auto">
          <a:xfrm flipH="1">
            <a:off x="4912790" y="3686180"/>
            <a:ext cx="432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11"/>
          <p:cNvSpPr txBox="1"/>
          <p:nvPr/>
        </p:nvSpPr>
        <p:spPr>
          <a:xfrm>
            <a:off x="4790566" y="3075463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cavity</a:t>
            </a:r>
            <a:endParaRPr lang="zh-CN" altLang="en-US" dirty="0"/>
          </a:p>
        </p:txBody>
      </p:sp>
      <p:sp>
        <p:nvSpPr>
          <p:cNvPr id="11" name="TextBox 13"/>
          <p:cNvSpPr txBox="1"/>
          <p:nvPr/>
        </p:nvSpPr>
        <p:spPr>
          <a:xfrm>
            <a:off x="5345179" y="3533349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PL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 bwMode="auto">
          <a:xfrm flipH="1" flipV="1">
            <a:off x="5144990" y="3396433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直接箭头连接符 19"/>
          <p:cNvCxnSpPr/>
          <p:nvPr/>
        </p:nvCxnSpPr>
        <p:spPr bwMode="auto">
          <a:xfrm>
            <a:off x="5144990" y="3740581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12"/>
          <p:cNvSpPr txBox="1"/>
          <p:nvPr/>
        </p:nvSpPr>
        <p:spPr>
          <a:xfrm>
            <a:off x="4858707" y="3875781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core</a:t>
            </a:r>
            <a:endParaRPr lang="zh-CN" altLang="en-US" dirty="0"/>
          </a:p>
        </p:txBody>
      </p:sp>
      <p:cxnSp>
        <p:nvCxnSpPr>
          <p:cNvPr id="30" name="直接连接符 29"/>
          <p:cNvCxnSpPr/>
          <p:nvPr/>
        </p:nvCxnSpPr>
        <p:spPr bwMode="auto">
          <a:xfrm flipH="1">
            <a:off x="3215635" y="1485270"/>
            <a:ext cx="864235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Box 11"/>
          <p:cNvSpPr txBox="1"/>
          <p:nvPr/>
        </p:nvSpPr>
        <p:spPr>
          <a:xfrm>
            <a:off x="3525646" y="874553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cavity</a:t>
            </a:r>
            <a:endParaRPr lang="zh-CN" altLang="en-US" dirty="0"/>
          </a:p>
        </p:txBody>
      </p:sp>
      <p:sp>
        <p:nvSpPr>
          <p:cNvPr id="32" name="TextBox 13"/>
          <p:cNvSpPr txBox="1"/>
          <p:nvPr/>
        </p:nvSpPr>
        <p:spPr>
          <a:xfrm>
            <a:off x="4080259" y="1332439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PL</a:t>
            </a:r>
            <a:endParaRPr lang="zh-CN" altLang="en-US" dirty="0"/>
          </a:p>
        </p:txBody>
      </p:sp>
      <p:cxnSp>
        <p:nvCxnSpPr>
          <p:cNvPr id="49" name="直接箭头连接符 48"/>
          <p:cNvCxnSpPr/>
          <p:nvPr/>
        </p:nvCxnSpPr>
        <p:spPr bwMode="auto">
          <a:xfrm flipH="1" flipV="1">
            <a:off x="3880070" y="1195523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直接箭头连接符 49"/>
          <p:cNvCxnSpPr/>
          <p:nvPr/>
        </p:nvCxnSpPr>
        <p:spPr bwMode="auto">
          <a:xfrm>
            <a:off x="3880070" y="1539671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12"/>
          <p:cNvSpPr txBox="1"/>
          <p:nvPr/>
        </p:nvSpPr>
        <p:spPr>
          <a:xfrm>
            <a:off x="3593787" y="1674871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core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63890" y="1341120"/>
            <a:ext cx="2044065" cy="19329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6270" y="3789045"/>
            <a:ext cx="2424430" cy="198501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locations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55054" y="943888"/>
            <a:ext cx="2849245" cy="583565"/>
          </a:xfrm>
          <a:prstGeom prst="rect">
            <a:avLst/>
          </a:prstGeom>
          <a:solidFill>
            <a:srgbClr val="B2B2B2"/>
          </a:solidFill>
        </p:spPr>
        <p:txBody>
          <a:bodyPr wrap="none">
            <a:sp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1 Open nozzle with Sub-gate.</a:t>
            </a:r>
            <a:endParaRPr lang="en-US" dirty="0">
              <a:solidFill>
                <a:schemeClr val="tx1"/>
              </a:solidFill>
            </a:endParaRPr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Please confirm.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34733" y="5610726"/>
            <a:ext cx="16738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流道总长</a:t>
            </a:r>
            <a:r>
              <a:rPr lang="en-US" altLang="zh-CN" dirty="0"/>
              <a:t>120mm</a:t>
            </a:r>
            <a:endParaRPr lang="zh-CN" altLang="en-US" dirty="0"/>
          </a:p>
        </p:txBody>
      </p:sp>
      <p:sp>
        <p:nvSpPr>
          <p:cNvPr id="9" name="TextBox 26"/>
          <p:cNvSpPr txBox="1"/>
          <p:nvPr/>
        </p:nvSpPr>
        <p:spPr>
          <a:xfrm>
            <a:off x="10680700" y="1628775"/>
            <a:ext cx="15443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10.0X0.8</a:t>
            </a:r>
            <a:r>
              <a:rPr lang="en-US" altLang="zh-CN" dirty="0"/>
              <a:t>mm</a:t>
            </a:r>
            <a:endParaRPr lang="zh-CN" altLang="en-US" dirty="0"/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9553575" y="1790700"/>
            <a:ext cx="1193165" cy="50546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4" name="TextBox 26"/>
          <p:cNvSpPr txBox="1"/>
          <p:nvPr/>
        </p:nvSpPr>
        <p:spPr>
          <a:xfrm>
            <a:off x="10848027" y="4221004"/>
            <a:ext cx="115062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11X0.8</a:t>
            </a:r>
            <a:r>
              <a:rPr lang="en-US" altLang="zh-CN" dirty="0"/>
              <a:t>mm</a:t>
            </a:r>
            <a:endParaRPr lang="zh-CN" altLang="en-US" dirty="0"/>
          </a:p>
        </p:txBody>
      </p:sp>
      <p:cxnSp>
        <p:nvCxnSpPr>
          <p:cNvPr id="15" name="直接箭头连接符 14"/>
          <p:cNvCxnSpPr/>
          <p:nvPr/>
        </p:nvCxnSpPr>
        <p:spPr>
          <a:xfrm flipH="1">
            <a:off x="10437495" y="4394835"/>
            <a:ext cx="454025" cy="2921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660" y="1734185"/>
            <a:ext cx="3458210" cy="38766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99466" y="3799617"/>
            <a:ext cx="226123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Ø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8 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Ejector Pin 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  </a:t>
            </a:r>
            <a:r>
              <a:rPr lang="en-US" altLang="zh-CN" dirty="0">
                <a:sym typeface="Arial" panose="020B0604020202020204" pitchFamily="34" charset="0"/>
              </a:rPr>
              <a:t>12pcs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endParaRPr lang="en-US" altLang="zh-CN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04155" y="1268730"/>
            <a:ext cx="5365115" cy="4643120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911225" y="3861435"/>
            <a:ext cx="216535" cy="215900"/>
          </a:xfrm>
          <a:prstGeom prst="ellipse">
            <a:avLst/>
          </a:prstGeom>
          <a:solidFill>
            <a:srgbClr val="A83770"/>
          </a:solidFill>
          <a:ln w="28575" cap="flat" cmpd="sng" algn="ctr">
            <a:solidFill>
              <a:srgbClr val="A4386E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944110" y="2637155"/>
            <a:ext cx="16598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loose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insert</a:t>
            </a:r>
            <a:endParaRPr lang="en-GB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944110" y="4509135"/>
            <a:ext cx="16598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loose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insert</a:t>
            </a:r>
            <a:endParaRPr lang="en-GB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184515" y="2997200"/>
            <a:ext cx="16598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loose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insert</a:t>
            </a:r>
            <a:endParaRPr lang="en-GB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8184515" y="3493770"/>
            <a:ext cx="16598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loose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insert</a:t>
            </a:r>
            <a:endParaRPr lang="en-GB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7715" y="2108835"/>
            <a:ext cx="3986530" cy="213360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8" name="直接箭头连接符 17"/>
          <p:cNvCxnSpPr/>
          <p:nvPr/>
        </p:nvCxnSpPr>
        <p:spPr bwMode="auto">
          <a:xfrm flipV="1">
            <a:off x="3491057" y="2584719"/>
            <a:ext cx="336550" cy="381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矩形 22"/>
          <p:cNvSpPr/>
          <p:nvPr/>
        </p:nvSpPr>
        <p:spPr>
          <a:xfrm>
            <a:off x="3827592" y="2420794"/>
            <a:ext cx="1142365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loose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insert</a:t>
            </a:r>
            <a:endParaRPr lang="en-US" altLang="zh-CN" dirty="0"/>
          </a:p>
        </p:txBody>
      </p:sp>
      <p:sp>
        <p:nvSpPr>
          <p:cNvPr id="24" name="TextBox 23"/>
          <p:cNvSpPr txBox="1"/>
          <p:nvPr/>
        </p:nvSpPr>
        <p:spPr>
          <a:xfrm>
            <a:off x="1226192" y="5024209"/>
            <a:ext cx="264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Li ZIERLEISTE Abschluss TVKL VO</a:t>
            </a:r>
            <a:endParaRPr lang="zh-CN" alt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7536160" y="5024209"/>
            <a:ext cx="2724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Re ZIERLEISTE Abschluss TVKL VO</a:t>
            </a:r>
            <a:endParaRPr lang="zh-CN" altLang="en-US" sz="1200" dirty="0"/>
          </a:p>
        </p:txBody>
      </p:sp>
      <p:cxnSp>
        <p:nvCxnSpPr>
          <p:cNvPr id="6" name="直接箭头连接符 5"/>
          <p:cNvCxnSpPr/>
          <p:nvPr/>
        </p:nvCxnSpPr>
        <p:spPr bwMode="auto">
          <a:xfrm flipV="1">
            <a:off x="1559387" y="2417714"/>
            <a:ext cx="336550" cy="381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矩形 6"/>
          <p:cNvSpPr/>
          <p:nvPr/>
        </p:nvSpPr>
        <p:spPr>
          <a:xfrm>
            <a:off x="1895922" y="2251884"/>
            <a:ext cx="1142365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loose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insert</a:t>
            </a:r>
            <a:endParaRPr lang="en-US" altLang="zh-CN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4255" y="1772920"/>
            <a:ext cx="4951095" cy="3191510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 bwMode="auto">
          <a:xfrm flipH="1" flipV="1">
            <a:off x="8832042" y="2637424"/>
            <a:ext cx="360045" cy="444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直接箭头连接符 10"/>
          <p:cNvCxnSpPr/>
          <p:nvPr/>
        </p:nvCxnSpPr>
        <p:spPr bwMode="auto">
          <a:xfrm flipH="1" flipV="1">
            <a:off x="7824297" y="2632979"/>
            <a:ext cx="360045" cy="444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矩形 11"/>
          <p:cNvSpPr/>
          <p:nvPr/>
        </p:nvSpPr>
        <p:spPr>
          <a:xfrm>
            <a:off x="6672392" y="2462704"/>
            <a:ext cx="114236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loose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insert</a:t>
            </a:r>
            <a:endParaRPr lang="en-GB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defRPr/>
            </a:pPr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8687882" y="2709084"/>
            <a:ext cx="1142365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loose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insert</a:t>
            </a:r>
            <a:endParaRPr lang="en-US" altLang="zh-CN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TextBox 23"/>
          <p:cNvSpPr txBox="1"/>
          <p:nvPr>
            <p:custDataLst>
              <p:tags r:id="rId1"/>
            </p:custDataLst>
          </p:nvPr>
        </p:nvSpPr>
        <p:spPr>
          <a:xfrm>
            <a:off x="1226192" y="5024209"/>
            <a:ext cx="264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Li ZIERLEISTE Abschluss TVKL VO</a:t>
            </a:r>
            <a:endParaRPr lang="zh-CN" altLang="en-US" sz="1200" dirty="0"/>
          </a:p>
        </p:txBody>
      </p:sp>
      <p:sp>
        <p:nvSpPr>
          <p:cNvPr id="31" name="TextBox 30"/>
          <p:cNvSpPr txBox="1"/>
          <p:nvPr>
            <p:custDataLst>
              <p:tags r:id="rId2"/>
            </p:custDataLst>
          </p:nvPr>
        </p:nvSpPr>
        <p:spPr>
          <a:xfrm>
            <a:off x="7536160" y="5024209"/>
            <a:ext cx="2724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Re ZIERLEISTE Abschluss TVKL VO</a:t>
            </a:r>
            <a:endParaRPr lang="zh-CN" altLang="en-US" sz="12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25" y="2003425"/>
            <a:ext cx="3960495" cy="28511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7890" y="1700530"/>
            <a:ext cx="3586480" cy="244538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Sliders-splitting lines 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23193" y="5373659"/>
            <a:ext cx="2950210" cy="337185"/>
          </a:xfrm>
          <a:prstGeom prst="rect">
            <a:avLst/>
          </a:prstGeom>
          <a:solidFill>
            <a:srgbClr val="B2B2B2"/>
          </a:solidFill>
        </p:spPr>
        <p:txBody>
          <a:bodyPr wrap="none">
            <a:sp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Please check the splitting lines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DIAGRAM_VIRTUALLY_FRAME" val="{&quot;height&quot;:289.1659842519685,&quot;left&quot;:54.75582677165354,&quot;top&quot;:128.251968503937,&quot;width&quot;:837.2575590551181}"/>
</p:tagLst>
</file>

<file path=ppt/tags/tag10.xml><?xml version="1.0" encoding="utf-8"?>
<p:tagLst xmlns:p="http://schemas.openxmlformats.org/presentationml/2006/main">
  <p:tag name="KSO_WM_DIAGRAM_VIRTUALLY_FRAME" val="{&quot;height&quot;:368.5550393700787,&quot;left&quot;:66.09574803149607,&quot;top&quot;:88.56251968503936,&quot;width&quot;:882.2397637795275}"/>
</p:tagLst>
</file>

<file path=ppt/tags/tag11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12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13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14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15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16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17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18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19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2.xml><?xml version="1.0" encoding="utf-8"?>
<p:tagLst xmlns:p="http://schemas.openxmlformats.org/presentationml/2006/main">
  <p:tag name="KSO_WM_DIAGRAM_VIRTUALLY_FRAME" val="{&quot;height&quot;:289.1659842519685,&quot;left&quot;:54.75582677165354,&quot;top&quot;:128.251968503937,&quot;width&quot;:837.2575590551181}"/>
</p:tagLst>
</file>

<file path=ppt/tags/tag20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21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22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23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24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25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26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27.xml><?xml version="1.0" encoding="utf-8"?>
<p:tagLst xmlns:p="http://schemas.openxmlformats.org/presentationml/2006/main">
  <p:tag name="KSO_WM_DIAGRAM_VIRTUALLY_FRAME" val="{&quot;height&quot;:357.2050393700787,&quot;left&quot;:26.406377952755907,&quot;top&quot;:88.56251968503936,&quot;width&quot;:901.5174015748031}"/>
</p:tagLst>
</file>

<file path=ppt/tags/tag28.xml><?xml version="1.0" encoding="utf-8"?>
<p:tagLst xmlns:p="http://schemas.openxmlformats.org/presentationml/2006/main">
  <p:tag name="KSO_WM_DIAGRAM_VIRTUALLY_FRAME" val="{&quot;height&quot;:357.2050393700787,&quot;left&quot;:26.406377952755907,&quot;top&quot;:88.56251968503936,&quot;width&quot;:901.5174015748031}"/>
</p:tagLst>
</file>

<file path=ppt/tags/tag29.xml><?xml version="1.0" encoding="utf-8"?>
<p:tagLst xmlns:p="http://schemas.openxmlformats.org/presentationml/2006/main">
  <p:tag name="KSO_WM_DIAGRAM_VIRTUALLY_FRAME" val="{&quot;height&quot;:357.2050393700787,&quot;left&quot;:26.406377952755907,&quot;top&quot;:88.56251968503936,&quot;width&quot;:901.5174015748031}"/>
</p:tagLst>
</file>

<file path=ppt/tags/tag3.xml><?xml version="1.0" encoding="utf-8"?>
<p:tagLst xmlns:p="http://schemas.openxmlformats.org/presentationml/2006/main">
  <p:tag name="TABLE_ENDDRAG_ORIGIN_RECT" val="307*277"/>
  <p:tag name="TABLE_ENDDRAG_RECT" val="8*77*307*277"/>
</p:tagLst>
</file>

<file path=ppt/tags/tag30.xml><?xml version="1.0" encoding="utf-8"?>
<p:tagLst xmlns:p="http://schemas.openxmlformats.org/presentationml/2006/main">
  <p:tag name="KSO_WM_DIAGRAM_VIRTUALLY_FRAME" val="{&quot;height&quot;:357.2050393700787,&quot;left&quot;:26.406377952755907,&quot;top&quot;:88.56251968503936,&quot;width&quot;:901.5174015748031}"/>
</p:tagLst>
</file>

<file path=ppt/tags/tag31.xml><?xml version="1.0" encoding="utf-8"?>
<p:tagLst xmlns:p="http://schemas.openxmlformats.org/presentationml/2006/main">
  <p:tag name="KSO_WM_DIAGRAM_VIRTUALLY_FRAME" val="{&quot;height&quot;:357.2050393700787,&quot;left&quot;:26.406377952755907,&quot;top&quot;:88.56251968503936,&quot;width&quot;:901.5174015748031}"/>
</p:tagLst>
</file>

<file path=ppt/tags/tag32.xml><?xml version="1.0" encoding="utf-8"?>
<p:tagLst xmlns:p="http://schemas.openxmlformats.org/presentationml/2006/main">
  <p:tag name="COMMONDATA" val="eyJoZGlkIjoiOTk5NjgwOGZkNzgzOGJkZjk1OTAyZDRjZGUyNThjMzcifQ=="/>
</p:tagLst>
</file>

<file path=ppt/tags/tag4.xml><?xml version="1.0" encoding="utf-8"?>
<p:tagLst xmlns:p="http://schemas.openxmlformats.org/presentationml/2006/main">
  <p:tag name="KSO_WM_DIAGRAM_VIRTUALLY_FRAME" val="{&quot;height&quot;:277.8261417322834,&quot;left&quot;:94.44535433070867,&quot;top&quot;:145.26173228346457,&quot;width&quot;:793.7889763779527}"/>
</p:tagLst>
</file>

<file path=ppt/tags/tag5.xml><?xml version="1.0" encoding="utf-8"?>
<p:tagLst xmlns:p="http://schemas.openxmlformats.org/presentationml/2006/main">
  <p:tag name="KSO_WM_DIAGRAM_VIRTUALLY_FRAME" val="{&quot;height&quot;:277.8261417322834,&quot;left&quot;:94.44535433070867,&quot;top&quot;:145.26173228346457,&quot;width&quot;:793.7889763779527}"/>
</p:tagLst>
</file>

<file path=ppt/tags/tag6.xml><?xml version="1.0" encoding="utf-8"?>
<p:tagLst xmlns:p="http://schemas.openxmlformats.org/presentationml/2006/main">
  <p:tag name="KSO_WM_DIAGRAM_VIRTUALLY_FRAME" val="{&quot;height&quot;:368.5550393700787,&quot;left&quot;:66.09574803149607,&quot;top&quot;:88.56251968503936,&quot;width&quot;:882.2397637795275}"/>
</p:tagLst>
</file>

<file path=ppt/tags/tag7.xml><?xml version="1.0" encoding="utf-8"?>
<p:tagLst xmlns:p="http://schemas.openxmlformats.org/presentationml/2006/main">
  <p:tag name="KSO_WM_DIAGRAM_VIRTUALLY_FRAME" val="{&quot;height&quot;:368.5550393700787,&quot;left&quot;:66.09574803149607,&quot;top&quot;:88.56251968503936,&quot;width&quot;:882.2397637795275}"/>
</p:tagLst>
</file>

<file path=ppt/tags/tag8.xml><?xml version="1.0" encoding="utf-8"?>
<p:tagLst xmlns:p="http://schemas.openxmlformats.org/presentationml/2006/main">
  <p:tag name="KSO_WM_DIAGRAM_VIRTUALLY_FRAME" val="{&quot;height&quot;:368.5550393700787,&quot;left&quot;:66.09574803149607,&quot;top&quot;:88.56251968503936,&quot;width&quot;:882.2397637795275}"/>
</p:tagLst>
</file>

<file path=ppt/tags/tag9.xml><?xml version="1.0" encoding="utf-8"?>
<p:tagLst xmlns:p="http://schemas.openxmlformats.org/presentationml/2006/main">
  <p:tag name="KSO_WM_DIAGRAM_VIRTUALLY_FRAME" val="{&quot;height&quot;:368.5550393700787,&quot;left&quot;:66.09574803149607,&quot;top&quot;:88.56251968503936,&quot;width&quot;:882.2397637795275}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</a:spPr>
      <a:bodyPr/>
      <a:lstStyle/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0</TotalTime>
  <Words>2419</Words>
  <Application>WPS 演示</Application>
  <PresentationFormat>Breitbild</PresentationFormat>
  <Paragraphs>281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Arial</vt:lpstr>
      <vt:lpstr>宋体</vt:lpstr>
      <vt:lpstr>Wingdings</vt:lpstr>
      <vt:lpstr>Arial Black</vt:lpstr>
      <vt:lpstr>Arial</vt:lpstr>
      <vt:lpstr>Arial Unicode MS</vt:lpstr>
      <vt:lpstr>Calibri</vt:lpstr>
      <vt:lpstr>微软雅黑</vt:lpstr>
      <vt:lpstr>Arial Unicode MS</vt:lpstr>
      <vt:lpstr>W10249408-(JSY-765)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小赵</cp:lastModifiedBy>
  <cp:revision>1030</cp:revision>
  <dcterms:created xsi:type="dcterms:W3CDTF">2009-10-12T02:20:00Z</dcterms:created>
  <dcterms:modified xsi:type="dcterms:W3CDTF">2025-12-08T03:33:57Z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75A069F7AA9F4DFA8CF3F99DEC69FEEE_12</vt:lpwstr>
  </property>
  <property fmtid="{D5CDD505-2E9C-101B-9397-08002B2CF9AE}" pid="3" name="KSOProductBuildVer">
    <vt:lpwstr>2052-12.1.0.24034</vt:lpwstr>
  </property>
</Properties>
</file>